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8" r:id="rId4"/>
    <p:sldId id="259" r:id="rId5"/>
    <p:sldId id="262" r:id="rId6"/>
    <p:sldId id="263" r:id="rId7"/>
    <p:sldId id="260" r:id="rId8"/>
    <p:sldId id="261" r:id="rId9"/>
    <p:sldId id="264" r:id="rId10"/>
    <p:sldId id="265" r:id="rId11"/>
    <p:sldId id="270"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94660"/>
  </p:normalViewPr>
  <p:slideViewPr>
    <p:cSldViewPr snapToGrid="0">
      <p:cViewPr varScale="1">
        <p:scale>
          <a:sx n="75" d="100"/>
          <a:sy n="75" d="100"/>
        </p:scale>
        <p:origin x="78"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83EE78-53F1-4400-BF55-6A0DBC2F4468}" type="datetimeFigureOut">
              <a:rPr lang="en-GB" smtClean="0"/>
              <a:t>18/12/2013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24B490-EC2C-4DB6-832A-4770042D8B20}" type="slidenum">
              <a:rPr lang="en-GB" smtClean="0"/>
              <a:t>‹#›</a:t>
            </a:fld>
            <a:endParaRPr lang="en-GB"/>
          </a:p>
        </p:txBody>
      </p:sp>
    </p:spTree>
    <p:extLst>
      <p:ext uri="{BB962C8B-B14F-4D97-AF65-F5344CB8AC3E}">
        <p14:creationId xmlns:p14="http://schemas.microsoft.com/office/powerpoint/2010/main" val="397877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83EE78-53F1-4400-BF55-6A0DBC2F4468}" type="datetimeFigureOut">
              <a:rPr lang="en-GB" smtClean="0"/>
              <a:t>18/12/2013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24B490-EC2C-4DB6-832A-4770042D8B20}" type="slidenum">
              <a:rPr lang="en-GB" smtClean="0"/>
              <a:t>‹#›</a:t>
            </a:fld>
            <a:endParaRPr lang="en-GB"/>
          </a:p>
        </p:txBody>
      </p:sp>
    </p:spTree>
    <p:extLst>
      <p:ext uri="{BB962C8B-B14F-4D97-AF65-F5344CB8AC3E}">
        <p14:creationId xmlns:p14="http://schemas.microsoft.com/office/powerpoint/2010/main" val="324185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83EE78-53F1-4400-BF55-6A0DBC2F4468}" type="datetimeFigureOut">
              <a:rPr lang="en-GB" smtClean="0"/>
              <a:t>18/12/2013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24B490-EC2C-4DB6-832A-4770042D8B20}" type="slidenum">
              <a:rPr lang="en-GB" smtClean="0"/>
              <a:t>‹#›</a:t>
            </a:fld>
            <a:endParaRPr lang="en-GB"/>
          </a:p>
        </p:txBody>
      </p:sp>
    </p:spTree>
    <p:extLst>
      <p:ext uri="{BB962C8B-B14F-4D97-AF65-F5344CB8AC3E}">
        <p14:creationId xmlns:p14="http://schemas.microsoft.com/office/powerpoint/2010/main" val="420626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83EE78-53F1-4400-BF55-6A0DBC2F4468}" type="datetimeFigureOut">
              <a:rPr lang="en-GB" smtClean="0"/>
              <a:t>18/12/2013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24B490-EC2C-4DB6-832A-4770042D8B20}" type="slidenum">
              <a:rPr lang="en-GB" smtClean="0"/>
              <a:t>‹#›</a:t>
            </a:fld>
            <a:endParaRPr lang="en-GB"/>
          </a:p>
        </p:txBody>
      </p:sp>
    </p:spTree>
    <p:extLst>
      <p:ext uri="{BB962C8B-B14F-4D97-AF65-F5344CB8AC3E}">
        <p14:creationId xmlns:p14="http://schemas.microsoft.com/office/powerpoint/2010/main" val="203428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83EE78-53F1-4400-BF55-6A0DBC2F4468}" type="datetimeFigureOut">
              <a:rPr lang="en-GB" smtClean="0"/>
              <a:t>18/12/2013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24B490-EC2C-4DB6-832A-4770042D8B20}" type="slidenum">
              <a:rPr lang="en-GB" smtClean="0"/>
              <a:t>‹#›</a:t>
            </a:fld>
            <a:endParaRPr lang="en-GB"/>
          </a:p>
        </p:txBody>
      </p:sp>
    </p:spTree>
    <p:extLst>
      <p:ext uri="{BB962C8B-B14F-4D97-AF65-F5344CB8AC3E}">
        <p14:creationId xmlns:p14="http://schemas.microsoft.com/office/powerpoint/2010/main" val="325512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83EE78-53F1-4400-BF55-6A0DBC2F4468}" type="datetimeFigureOut">
              <a:rPr lang="en-GB" smtClean="0"/>
              <a:t>18/12/2013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24B490-EC2C-4DB6-832A-4770042D8B20}" type="slidenum">
              <a:rPr lang="en-GB" smtClean="0"/>
              <a:t>‹#›</a:t>
            </a:fld>
            <a:endParaRPr lang="en-GB"/>
          </a:p>
        </p:txBody>
      </p:sp>
    </p:spTree>
    <p:extLst>
      <p:ext uri="{BB962C8B-B14F-4D97-AF65-F5344CB8AC3E}">
        <p14:creationId xmlns:p14="http://schemas.microsoft.com/office/powerpoint/2010/main" val="57889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83EE78-53F1-4400-BF55-6A0DBC2F4468}" type="datetimeFigureOut">
              <a:rPr lang="en-GB" smtClean="0"/>
              <a:t>18/12/2013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24B490-EC2C-4DB6-832A-4770042D8B20}" type="slidenum">
              <a:rPr lang="en-GB" smtClean="0"/>
              <a:t>‹#›</a:t>
            </a:fld>
            <a:endParaRPr lang="en-GB"/>
          </a:p>
        </p:txBody>
      </p:sp>
    </p:spTree>
    <p:extLst>
      <p:ext uri="{BB962C8B-B14F-4D97-AF65-F5344CB8AC3E}">
        <p14:creationId xmlns:p14="http://schemas.microsoft.com/office/powerpoint/2010/main" val="140739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83EE78-53F1-4400-BF55-6A0DBC2F4468}" type="datetimeFigureOut">
              <a:rPr lang="en-GB" smtClean="0"/>
              <a:t>18/12/2013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24B490-EC2C-4DB6-832A-4770042D8B20}" type="slidenum">
              <a:rPr lang="en-GB" smtClean="0"/>
              <a:t>‹#›</a:t>
            </a:fld>
            <a:endParaRPr lang="en-GB"/>
          </a:p>
        </p:txBody>
      </p:sp>
    </p:spTree>
    <p:extLst>
      <p:ext uri="{BB962C8B-B14F-4D97-AF65-F5344CB8AC3E}">
        <p14:creationId xmlns:p14="http://schemas.microsoft.com/office/powerpoint/2010/main" val="281353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3EE78-53F1-4400-BF55-6A0DBC2F4468}" type="datetimeFigureOut">
              <a:rPr lang="en-GB" smtClean="0"/>
              <a:t>18/12/2013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24B490-EC2C-4DB6-832A-4770042D8B20}" type="slidenum">
              <a:rPr lang="en-GB" smtClean="0"/>
              <a:t>‹#›</a:t>
            </a:fld>
            <a:endParaRPr lang="en-GB"/>
          </a:p>
        </p:txBody>
      </p:sp>
    </p:spTree>
    <p:extLst>
      <p:ext uri="{BB962C8B-B14F-4D97-AF65-F5344CB8AC3E}">
        <p14:creationId xmlns:p14="http://schemas.microsoft.com/office/powerpoint/2010/main" val="39754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3EE78-53F1-4400-BF55-6A0DBC2F4468}" type="datetimeFigureOut">
              <a:rPr lang="en-GB" smtClean="0"/>
              <a:t>18/12/2013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24B490-EC2C-4DB6-832A-4770042D8B20}" type="slidenum">
              <a:rPr lang="en-GB" smtClean="0"/>
              <a:t>‹#›</a:t>
            </a:fld>
            <a:endParaRPr lang="en-GB"/>
          </a:p>
        </p:txBody>
      </p:sp>
    </p:spTree>
    <p:extLst>
      <p:ext uri="{BB962C8B-B14F-4D97-AF65-F5344CB8AC3E}">
        <p14:creationId xmlns:p14="http://schemas.microsoft.com/office/powerpoint/2010/main" val="51721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3EE78-53F1-4400-BF55-6A0DBC2F4468}" type="datetimeFigureOut">
              <a:rPr lang="en-GB" smtClean="0"/>
              <a:t>18/12/2013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24B490-EC2C-4DB6-832A-4770042D8B20}" type="slidenum">
              <a:rPr lang="en-GB" smtClean="0"/>
              <a:t>‹#›</a:t>
            </a:fld>
            <a:endParaRPr lang="en-GB"/>
          </a:p>
        </p:txBody>
      </p:sp>
    </p:spTree>
    <p:extLst>
      <p:ext uri="{BB962C8B-B14F-4D97-AF65-F5344CB8AC3E}">
        <p14:creationId xmlns:p14="http://schemas.microsoft.com/office/powerpoint/2010/main" val="77594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3EE78-53F1-4400-BF55-6A0DBC2F4468}" type="datetimeFigureOut">
              <a:rPr lang="en-GB" smtClean="0"/>
              <a:t>18/12/2013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4B490-EC2C-4DB6-832A-4770042D8B20}" type="slidenum">
              <a:rPr lang="en-GB" smtClean="0"/>
              <a:t>‹#›</a:t>
            </a:fld>
            <a:endParaRPr lang="en-GB"/>
          </a:p>
        </p:txBody>
      </p:sp>
    </p:spTree>
    <p:extLst>
      <p:ext uri="{BB962C8B-B14F-4D97-AF65-F5344CB8AC3E}">
        <p14:creationId xmlns:p14="http://schemas.microsoft.com/office/powerpoint/2010/main" val="3553280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youtube.com/watch?v=7bz2IkdKtP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WD-40 ADVERT</a:t>
            </a:r>
            <a:endParaRPr lang="en-GB" dirty="0"/>
          </a:p>
        </p:txBody>
      </p:sp>
      <p:sp>
        <p:nvSpPr>
          <p:cNvPr id="3" name="Subtitle 2"/>
          <p:cNvSpPr>
            <a:spLocks noGrp="1"/>
          </p:cNvSpPr>
          <p:nvPr>
            <p:ph type="subTitle" idx="1"/>
          </p:nvPr>
        </p:nvSpPr>
        <p:spPr/>
        <p:txBody>
          <a:bodyPr/>
          <a:lstStyle/>
          <a:p>
            <a:r>
              <a:rPr lang="en-GB" dirty="0" smtClean="0"/>
              <a:t>By Gabriel Hunter &amp; Daniel Arkell</a:t>
            </a:r>
            <a:endParaRPr lang="en-GB" dirty="0"/>
          </a:p>
        </p:txBody>
      </p:sp>
      <p:pic>
        <p:nvPicPr>
          <p:cNvPr id="4" name="Picture 3"/>
          <p:cNvPicPr>
            <a:picLocks noChangeAspect="1"/>
          </p:cNvPicPr>
          <p:nvPr/>
        </p:nvPicPr>
        <p:blipFill rotWithShape="1">
          <a:blip r:embed="rId2"/>
          <a:srcRect l="30813" t="2475" r="36542"/>
          <a:stretch/>
        </p:blipFill>
        <p:spPr>
          <a:xfrm>
            <a:off x="9021305" y="228197"/>
            <a:ext cx="2196969" cy="6563531"/>
          </a:xfrm>
          <a:prstGeom prst="rect">
            <a:avLst/>
          </a:prstGeom>
        </p:spPr>
      </p:pic>
      <p:pic>
        <p:nvPicPr>
          <p:cNvPr id="5" name="Picture 4"/>
          <p:cNvPicPr>
            <a:picLocks noChangeAspect="1"/>
          </p:cNvPicPr>
          <p:nvPr/>
        </p:nvPicPr>
        <p:blipFill>
          <a:blip r:embed="rId3"/>
          <a:stretch>
            <a:fillRect/>
          </a:stretch>
        </p:blipFill>
        <p:spPr>
          <a:xfrm>
            <a:off x="318137" y="225767"/>
            <a:ext cx="2194750" cy="6565961"/>
          </a:xfrm>
          <a:prstGeom prst="rect">
            <a:avLst/>
          </a:prstGeom>
        </p:spPr>
      </p:pic>
    </p:spTree>
    <p:extLst>
      <p:ext uri="{BB962C8B-B14F-4D97-AF65-F5344CB8AC3E}">
        <p14:creationId xmlns:p14="http://schemas.microsoft.com/office/powerpoint/2010/main" val="312950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p:txBody>
          <a:bodyPr/>
          <a:lstStyle/>
          <a:p>
            <a:pPr marL="0" indent="0">
              <a:buNone/>
            </a:pPr>
            <a:r>
              <a:rPr lang="en-GB" dirty="0" smtClean="0"/>
              <a:t>We are both very pleased with the outcome. We both worked well together and made everything in good time. We tried to use all of the ideas given by fellow class mates and it was a great help having fresh eyes look at our work and telling us any improvements etc. </a:t>
            </a:r>
          </a:p>
          <a:p>
            <a:pPr marL="0" indent="0">
              <a:buNone/>
            </a:pPr>
            <a:endParaRPr lang="en-GB" dirty="0"/>
          </a:p>
          <a:p>
            <a:pPr marL="0" indent="0">
              <a:buNone/>
            </a:pPr>
            <a:r>
              <a:rPr lang="en-GB" dirty="0" smtClean="0"/>
              <a:t>To improve we could try and get more WD-40 cans and also work on quicker cuts. We could also possibly work on the set up of the scene, possibly adding in little things in the background like duct tape and other things you could associate with a DIY man.</a:t>
            </a:r>
          </a:p>
          <a:p>
            <a:pPr marL="0" indent="0">
              <a:buNone/>
            </a:pPr>
            <a:endParaRPr lang="en-GB" dirty="0"/>
          </a:p>
        </p:txBody>
      </p:sp>
      <p:pic>
        <p:nvPicPr>
          <p:cNvPr id="4" name="Picture 3"/>
          <p:cNvPicPr>
            <a:picLocks noChangeAspect="1"/>
          </p:cNvPicPr>
          <p:nvPr/>
        </p:nvPicPr>
        <p:blipFill>
          <a:blip r:embed="rId2"/>
          <a:stretch>
            <a:fillRect/>
          </a:stretch>
        </p:blipFill>
        <p:spPr>
          <a:xfrm>
            <a:off x="10049016" y="5400930"/>
            <a:ext cx="1950889" cy="1457070"/>
          </a:xfrm>
          <a:prstGeom prst="rect">
            <a:avLst/>
          </a:prstGeom>
        </p:spPr>
      </p:pic>
    </p:spTree>
    <p:extLst>
      <p:ext uri="{BB962C8B-B14F-4D97-AF65-F5344CB8AC3E}">
        <p14:creationId xmlns:p14="http://schemas.microsoft.com/office/powerpoint/2010/main" val="49052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Video</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http://www.youtube.com/watch?v=7bz2IkdKtPk</a:t>
            </a:r>
            <a:endParaRPr lang="en-GB" dirty="0"/>
          </a:p>
        </p:txBody>
      </p:sp>
      <p:pic>
        <p:nvPicPr>
          <p:cNvPr id="4" name="Picture 3"/>
          <p:cNvPicPr>
            <a:picLocks noChangeAspect="1"/>
          </p:cNvPicPr>
          <p:nvPr/>
        </p:nvPicPr>
        <p:blipFill>
          <a:blip r:embed="rId3"/>
          <a:stretch>
            <a:fillRect/>
          </a:stretch>
        </p:blipFill>
        <p:spPr>
          <a:xfrm>
            <a:off x="10073555" y="5400930"/>
            <a:ext cx="1950889" cy="1457070"/>
          </a:xfrm>
          <a:prstGeom prst="rect">
            <a:avLst/>
          </a:prstGeom>
        </p:spPr>
      </p:pic>
    </p:spTree>
    <p:extLst>
      <p:ext uri="{BB962C8B-B14F-4D97-AF65-F5344CB8AC3E}">
        <p14:creationId xmlns:p14="http://schemas.microsoft.com/office/powerpoint/2010/main" val="97608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Video</a:t>
            </a:r>
            <a:endParaRPr lang="en-GB" dirty="0"/>
          </a:p>
        </p:txBody>
      </p:sp>
      <p:sp>
        <p:nvSpPr>
          <p:cNvPr id="3" name="Content Placeholder 2"/>
          <p:cNvSpPr>
            <a:spLocks noGrp="1"/>
          </p:cNvSpPr>
          <p:nvPr>
            <p:ph idx="1"/>
          </p:nvPr>
        </p:nvSpPr>
        <p:spPr/>
        <p:txBody>
          <a:bodyPr/>
          <a:lstStyle/>
          <a:p>
            <a:pPr marL="0" indent="0">
              <a:buNone/>
            </a:pPr>
            <a:r>
              <a:rPr lang="en-GB" dirty="0"/>
              <a:t>After many different changes this advert has gone through, we have finally came to our final cut. The improvements we have made are only small but we believe that we are advertising WD-40 a lot more in the final cut. For example we have extended the last shot of Gabriel walking out of his front door with the WD-40 logo coming up, this shows the audience what it looks like for a longer period of time. We have also extended the third shot where Gabriel is walking past the cans. This indicates to the audience how much WD-40 is in his life.</a:t>
            </a:r>
          </a:p>
        </p:txBody>
      </p:sp>
      <p:pic>
        <p:nvPicPr>
          <p:cNvPr id="4" name="Picture 3"/>
          <p:cNvPicPr>
            <a:picLocks noChangeAspect="1"/>
          </p:cNvPicPr>
          <p:nvPr/>
        </p:nvPicPr>
        <p:blipFill>
          <a:blip r:embed="rId2"/>
          <a:stretch>
            <a:fillRect/>
          </a:stretch>
        </p:blipFill>
        <p:spPr>
          <a:xfrm>
            <a:off x="10124355" y="5400930"/>
            <a:ext cx="1950889" cy="1457070"/>
          </a:xfrm>
          <a:prstGeom prst="rect">
            <a:avLst/>
          </a:prstGeom>
        </p:spPr>
      </p:pic>
    </p:spTree>
    <p:extLst>
      <p:ext uri="{BB962C8B-B14F-4D97-AF65-F5344CB8AC3E}">
        <p14:creationId xmlns:p14="http://schemas.microsoft.com/office/powerpoint/2010/main" val="75800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Idea</a:t>
            </a:r>
            <a:endParaRPr lang="en-GB" dirty="0"/>
          </a:p>
        </p:txBody>
      </p:sp>
      <p:sp>
        <p:nvSpPr>
          <p:cNvPr id="3" name="Content Placeholder 2"/>
          <p:cNvSpPr>
            <a:spLocks noGrp="1"/>
          </p:cNvSpPr>
          <p:nvPr>
            <p:ph idx="1"/>
          </p:nvPr>
        </p:nvSpPr>
        <p:spPr>
          <a:xfrm>
            <a:off x="1008681" y="2151090"/>
            <a:ext cx="10515600" cy="4351338"/>
          </a:xfrm>
        </p:spPr>
        <p:txBody>
          <a:bodyPr/>
          <a:lstStyle/>
          <a:p>
            <a:r>
              <a:rPr lang="en-GB" dirty="0" smtClean="0"/>
              <a:t>Advertising WD-40  and duct tape together  in a style of a combo pack. However it was decided that we should only concentrate on one. This is because stores would only usually do it for promotional purposes, for example Screwfix.</a:t>
            </a:r>
          </a:p>
          <a:p>
            <a:r>
              <a:rPr lang="en-GB" dirty="0" smtClean="0"/>
              <a:t>The advert would consist of a male using WD-40 to fix any problems he encounters on his daily routine in the morning. We wanted to add in comedy elements to appeal to a larger audience if it was shown on television. We decided that using WD-40 as deodorant had comedic value.</a:t>
            </a: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429" b="100000" l="0" r="100000"/>
                    </a14:imgEffect>
                  </a14:imgLayer>
                </a14:imgProps>
              </a:ext>
            </a:extLst>
          </a:blip>
          <a:stretch>
            <a:fillRect/>
          </a:stretch>
        </p:blipFill>
        <p:spPr>
          <a:xfrm>
            <a:off x="9970577" y="5400841"/>
            <a:ext cx="1951552" cy="1457159"/>
          </a:xfrm>
          <a:prstGeom prst="rect">
            <a:avLst/>
          </a:prstGeom>
        </p:spPr>
      </p:pic>
    </p:spTree>
    <p:extLst>
      <p:ext uri="{BB962C8B-B14F-4D97-AF65-F5344CB8AC3E}">
        <p14:creationId xmlns:p14="http://schemas.microsoft.com/office/powerpoint/2010/main" val="230647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idea</a:t>
            </a:r>
            <a:endParaRPr lang="en-GB" dirty="0"/>
          </a:p>
        </p:txBody>
      </p:sp>
      <p:sp>
        <p:nvSpPr>
          <p:cNvPr id="3" name="Content Placeholder 2"/>
          <p:cNvSpPr>
            <a:spLocks noGrp="1"/>
          </p:cNvSpPr>
          <p:nvPr>
            <p:ph idx="1"/>
          </p:nvPr>
        </p:nvSpPr>
        <p:spPr/>
        <p:txBody>
          <a:bodyPr/>
          <a:lstStyle/>
          <a:p>
            <a:pPr marL="0" indent="0">
              <a:buNone/>
            </a:pPr>
            <a:r>
              <a:rPr lang="en-GB" dirty="0" smtClean="0"/>
              <a:t>Our idea is to attempt to portray WD40 with its many uses but with a added comedic value. We did this by having our protagonist use the WD40 as deodorant and having it seen almost everywhere around the house, But also included its intended uses by having him use it to loosen up a door lock and also a cupboard door hinge.</a:t>
            </a:r>
            <a:endParaRPr lang="en-GB" dirty="0"/>
          </a:p>
        </p:txBody>
      </p:sp>
      <p:pic>
        <p:nvPicPr>
          <p:cNvPr id="4" name="Picture 3"/>
          <p:cNvPicPr>
            <a:picLocks noChangeAspect="1"/>
          </p:cNvPicPr>
          <p:nvPr/>
        </p:nvPicPr>
        <p:blipFill>
          <a:blip r:embed="rId2"/>
          <a:stretch>
            <a:fillRect/>
          </a:stretch>
        </p:blipFill>
        <p:spPr>
          <a:xfrm>
            <a:off x="10039633" y="5400930"/>
            <a:ext cx="1950889" cy="1457070"/>
          </a:xfrm>
          <a:prstGeom prst="rect">
            <a:avLst/>
          </a:prstGeom>
        </p:spPr>
      </p:pic>
    </p:spTree>
    <p:extLst>
      <p:ext uri="{BB962C8B-B14F-4D97-AF65-F5344CB8AC3E}">
        <p14:creationId xmlns:p14="http://schemas.microsoft.com/office/powerpoint/2010/main" val="19707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a:t>
            </a:r>
            <a:endParaRPr lang="en-GB" dirty="0"/>
          </a:p>
        </p:txBody>
      </p:sp>
      <p:sp>
        <p:nvSpPr>
          <p:cNvPr id="3" name="Content Placeholder 2"/>
          <p:cNvSpPr>
            <a:spLocks noGrp="1"/>
          </p:cNvSpPr>
          <p:nvPr>
            <p:ph idx="1"/>
          </p:nvPr>
        </p:nvSpPr>
        <p:spPr/>
        <p:txBody>
          <a:bodyPr/>
          <a:lstStyle/>
          <a:p>
            <a:pPr marL="0" indent="0">
              <a:buNone/>
            </a:pPr>
            <a:r>
              <a:rPr lang="en-GB" dirty="0" smtClean="0"/>
              <a:t>In the first cut we kept all the colours, this made it realistic although we found that the second cut emphasized on the can which is the idea of the video.</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73" y="3582445"/>
            <a:ext cx="4040819" cy="21811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610" y="3582445"/>
            <a:ext cx="3818494" cy="2125388"/>
          </a:xfrm>
          <a:prstGeom prst="rect">
            <a:avLst/>
          </a:prstGeom>
        </p:spPr>
      </p:pic>
      <p:sp>
        <p:nvSpPr>
          <p:cNvPr id="6" name="TextBox 5"/>
          <p:cNvSpPr txBox="1"/>
          <p:nvPr/>
        </p:nvSpPr>
        <p:spPr>
          <a:xfrm>
            <a:off x="1540701" y="3078176"/>
            <a:ext cx="2229633" cy="369332"/>
          </a:xfrm>
          <a:prstGeom prst="rect">
            <a:avLst/>
          </a:prstGeom>
          <a:noFill/>
        </p:spPr>
        <p:txBody>
          <a:bodyPr wrap="square" rtlCol="0">
            <a:spAutoFit/>
          </a:bodyPr>
          <a:lstStyle/>
          <a:p>
            <a:r>
              <a:rPr lang="en-GB" dirty="0" smtClean="0"/>
              <a:t>First Cut</a:t>
            </a:r>
            <a:endParaRPr lang="en-GB" dirty="0"/>
          </a:p>
        </p:txBody>
      </p:sp>
      <p:sp>
        <p:nvSpPr>
          <p:cNvPr id="7" name="TextBox 6"/>
          <p:cNvSpPr txBox="1"/>
          <p:nvPr/>
        </p:nvSpPr>
        <p:spPr>
          <a:xfrm>
            <a:off x="6947274" y="3078176"/>
            <a:ext cx="1465546" cy="369332"/>
          </a:xfrm>
          <a:prstGeom prst="rect">
            <a:avLst/>
          </a:prstGeom>
          <a:noFill/>
        </p:spPr>
        <p:txBody>
          <a:bodyPr wrap="square" rtlCol="0">
            <a:spAutoFit/>
          </a:bodyPr>
          <a:lstStyle/>
          <a:p>
            <a:r>
              <a:rPr lang="en-GB" dirty="0" smtClean="0"/>
              <a:t>Final Cut</a:t>
            </a:r>
            <a:endParaRPr lang="en-GB" dirty="0"/>
          </a:p>
        </p:txBody>
      </p:sp>
      <p:pic>
        <p:nvPicPr>
          <p:cNvPr id="8" name="Picture 7"/>
          <p:cNvPicPr>
            <a:picLocks noChangeAspect="1"/>
          </p:cNvPicPr>
          <p:nvPr/>
        </p:nvPicPr>
        <p:blipFill>
          <a:blip r:embed="rId4"/>
          <a:stretch>
            <a:fillRect/>
          </a:stretch>
        </p:blipFill>
        <p:spPr>
          <a:xfrm>
            <a:off x="10080013" y="5400930"/>
            <a:ext cx="1950889" cy="1457070"/>
          </a:xfrm>
          <a:prstGeom prst="rect">
            <a:avLst/>
          </a:prstGeom>
        </p:spPr>
      </p:pic>
    </p:spTree>
    <p:extLst>
      <p:ext uri="{BB962C8B-B14F-4D97-AF65-F5344CB8AC3E}">
        <p14:creationId xmlns:p14="http://schemas.microsoft.com/office/powerpoint/2010/main" val="32564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9118" y="2679716"/>
            <a:ext cx="4183210" cy="233998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09" y="2679716"/>
            <a:ext cx="4278826" cy="2339983"/>
          </a:xfrm>
          <a:prstGeom prst="rect">
            <a:avLst/>
          </a:prstGeom>
        </p:spPr>
      </p:pic>
      <p:sp>
        <p:nvSpPr>
          <p:cNvPr id="6" name="TextBox 5"/>
          <p:cNvSpPr txBox="1"/>
          <p:nvPr/>
        </p:nvSpPr>
        <p:spPr>
          <a:xfrm>
            <a:off x="204166" y="2183372"/>
            <a:ext cx="2267211" cy="369332"/>
          </a:xfrm>
          <a:prstGeom prst="rect">
            <a:avLst/>
          </a:prstGeom>
          <a:noFill/>
        </p:spPr>
        <p:txBody>
          <a:bodyPr wrap="square" rtlCol="0">
            <a:spAutoFit/>
          </a:bodyPr>
          <a:lstStyle/>
          <a:p>
            <a:r>
              <a:rPr lang="en-GB" dirty="0" smtClean="0"/>
              <a:t>First Cut</a:t>
            </a:r>
            <a:endParaRPr lang="en-GB" dirty="0"/>
          </a:p>
        </p:txBody>
      </p:sp>
      <p:sp>
        <p:nvSpPr>
          <p:cNvPr id="8" name="TextBox 7"/>
          <p:cNvSpPr txBox="1"/>
          <p:nvPr/>
        </p:nvSpPr>
        <p:spPr>
          <a:xfrm>
            <a:off x="9615453" y="2183372"/>
            <a:ext cx="1553228" cy="369332"/>
          </a:xfrm>
          <a:prstGeom prst="rect">
            <a:avLst/>
          </a:prstGeom>
          <a:noFill/>
        </p:spPr>
        <p:txBody>
          <a:bodyPr wrap="square" rtlCol="0">
            <a:spAutoFit/>
          </a:bodyPr>
          <a:lstStyle/>
          <a:p>
            <a:r>
              <a:rPr lang="en-GB" dirty="0" smtClean="0"/>
              <a:t>Final Cut</a:t>
            </a:r>
            <a:endParaRPr lang="en-GB" dirty="0"/>
          </a:p>
        </p:txBody>
      </p:sp>
      <p:sp>
        <p:nvSpPr>
          <p:cNvPr id="9" name="TextBox 8"/>
          <p:cNvSpPr txBox="1"/>
          <p:nvPr/>
        </p:nvSpPr>
        <p:spPr>
          <a:xfrm>
            <a:off x="204165" y="1540701"/>
            <a:ext cx="11734549" cy="369332"/>
          </a:xfrm>
          <a:prstGeom prst="rect">
            <a:avLst/>
          </a:prstGeom>
          <a:noFill/>
        </p:spPr>
        <p:txBody>
          <a:bodyPr wrap="square" rtlCol="0">
            <a:spAutoFit/>
          </a:bodyPr>
          <a:lstStyle/>
          <a:p>
            <a:r>
              <a:rPr lang="en-GB" dirty="0" smtClean="0"/>
              <a:t>After realising that we had made a grammar error on the last shot, we quickly corrected it.</a:t>
            </a:r>
            <a:endParaRPr lang="en-GB" dirty="0"/>
          </a:p>
        </p:txBody>
      </p:sp>
      <p:pic>
        <p:nvPicPr>
          <p:cNvPr id="3" name="Picture 2"/>
          <p:cNvPicPr>
            <a:picLocks noChangeAspect="1"/>
          </p:cNvPicPr>
          <p:nvPr/>
        </p:nvPicPr>
        <p:blipFill>
          <a:blip r:embed="rId4"/>
          <a:stretch>
            <a:fillRect/>
          </a:stretch>
        </p:blipFill>
        <p:spPr>
          <a:xfrm>
            <a:off x="10106883" y="5400930"/>
            <a:ext cx="1950889" cy="1457070"/>
          </a:xfrm>
          <a:prstGeom prst="rect">
            <a:avLst/>
          </a:prstGeom>
        </p:spPr>
      </p:pic>
    </p:spTree>
    <p:extLst>
      <p:ext uri="{BB962C8B-B14F-4D97-AF65-F5344CB8AC3E}">
        <p14:creationId xmlns:p14="http://schemas.microsoft.com/office/powerpoint/2010/main" val="205891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a:t>
            </a:r>
            <a:endParaRPr lang="en-GB" dirty="0"/>
          </a:p>
        </p:txBody>
      </p:sp>
      <p:sp>
        <p:nvSpPr>
          <p:cNvPr id="3" name="Content Placeholder 2"/>
          <p:cNvSpPr>
            <a:spLocks noGrp="1"/>
          </p:cNvSpPr>
          <p:nvPr>
            <p:ph idx="1"/>
          </p:nvPr>
        </p:nvSpPr>
        <p:spPr/>
        <p:txBody>
          <a:bodyPr/>
          <a:lstStyle/>
          <a:p>
            <a:pPr marL="0" indent="0">
              <a:buNone/>
            </a:pPr>
            <a:r>
              <a:rPr lang="en-GB" dirty="0" smtClean="0"/>
              <a:t>The main developments for our advert was generally making it shorter to fit the 30 second limit. This was a struggle because we had to remove a scene that we both really like and some of the scenes were key to the continuity and anecdotal theme of our advert. In essence we wanted our ad to portray the morning routine of our protagonist.</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4096" b="-3854"/>
          <a:stretch/>
        </p:blipFill>
        <p:spPr>
          <a:xfrm>
            <a:off x="838200" y="4275120"/>
            <a:ext cx="3077289" cy="90603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74547" b="-1678"/>
          <a:stretch/>
        </p:blipFill>
        <p:spPr>
          <a:xfrm>
            <a:off x="7081318" y="4275120"/>
            <a:ext cx="3077289" cy="906034"/>
          </a:xfrm>
          <a:prstGeom prst="rect">
            <a:avLst/>
          </a:prstGeom>
        </p:spPr>
      </p:pic>
      <p:sp>
        <p:nvSpPr>
          <p:cNvPr id="6" name="Right Arrow 5"/>
          <p:cNvSpPr/>
          <p:nvPr/>
        </p:nvSpPr>
        <p:spPr>
          <a:xfrm>
            <a:off x="4546425" y="4373017"/>
            <a:ext cx="1903956" cy="7102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10158607" y="5400930"/>
            <a:ext cx="1950889" cy="1457070"/>
          </a:xfrm>
          <a:prstGeom prst="rect">
            <a:avLst/>
          </a:prstGeom>
        </p:spPr>
      </p:pic>
    </p:spTree>
    <p:extLst>
      <p:ext uri="{BB962C8B-B14F-4D97-AF65-F5344CB8AC3E}">
        <p14:creationId xmlns:p14="http://schemas.microsoft.com/office/powerpoint/2010/main" val="243581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8275"/>
            <a:ext cx="10515600" cy="1325563"/>
          </a:xfrm>
        </p:spPr>
        <p:txBody>
          <a:bodyPr/>
          <a:lstStyle/>
          <a:p>
            <a:r>
              <a:rPr lang="en-GB" dirty="0" smtClean="0"/>
              <a:t>Feedback</a:t>
            </a:r>
            <a:endParaRPr lang="en-GB" dirty="0"/>
          </a:p>
        </p:txBody>
      </p:sp>
      <p:sp>
        <p:nvSpPr>
          <p:cNvPr id="3" name="Content Placeholder 2"/>
          <p:cNvSpPr>
            <a:spLocks noGrp="1"/>
          </p:cNvSpPr>
          <p:nvPr>
            <p:ph idx="1"/>
          </p:nvPr>
        </p:nvSpPr>
        <p:spPr>
          <a:xfrm>
            <a:off x="838200" y="1463698"/>
            <a:ext cx="10515600" cy="1543876"/>
          </a:xfrm>
        </p:spPr>
        <p:txBody>
          <a:bodyPr/>
          <a:lstStyle/>
          <a:p>
            <a:pPr marL="0" indent="0">
              <a:buNone/>
            </a:pPr>
            <a:r>
              <a:rPr lang="en-GB" dirty="0" smtClean="0"/>
              <a:t>The feedback that we have received has been mostly positive, with very helpful constructive criticism. We have to use as many of the ideas that our group has gave us. </a:t>
            </a:r>
          </a:p>
          <a:p>
            <a:endParaRPr lang="en-GB" dirty="0"/>
          </a:p>
          <a:p>
            <a:endParaRPr lang="en-GB" dirty="0" smtClean="0"/>
          </a:p>
          <a:p>
            <a:pPr marL="0" indent="0">
              <a:buNone/>
            </a:pPr>
            <a:endParaRPr lang="en-GB" dirty="0" smtClean="0"/>
          </a:p>
        </p:txBody>
      </p:sp>
      <p:sp>
        <p:nvSpPr>
          <p:cNvPr id="4" name="TextBox 3"/>
          <p:cNvSpPr txBox="1"/>
          <p:nvPr/>
        </p:nvSpPr>
        <p:spPr>
          <a:xfrm>
            <a:off x="463464" y="3104923"/>
            <a:ext cx="3632548" cy="984885"/>
          </a:xfrm>
          <a:prstGeom prst="rect">
            <a:avLst/>
          </a:prstGeom>
          <a:noFill/>
        </p:spPr>
        <p:txBody>
          <a:bodyPr wrap="square" rtlCol="0">
            <a:spAutoFit/>
          </a:bodyPr>
          <a:lstStyle/>
          <a:p>
            <a:r>
              <a:rPr lang="en-GB" sz="2000" dirty="0" smtClean="0"/>
              <a:t>-‘</a:t>
            </a:r>
            <a:r>
              <a:rPr lang="en-GB" sz="2000" dirty="0"/>
              <a:t>Lots of research and information’</a:t>
            </a:r>
          </a:p>
          <a:p>
            <a:endParaRPr lang="en-GB" dirty="0"/>
          </a:p>
        </p:txBody>
      </p:sp>
      <p:sp>
        <p:nvSpPr>
          <p:cNvPr id="6" name="TextBox 5"/>
          <p:cNvSpPr txBox="1"/>
          <p:nvPr/>
        </p:nvSpPr>
        <p:spPr>
          <a:xfrm>
            <a:off x="1352811" y="4258930"/>
            <a:ext cx="2743201" cy="646331"/>
          </a:xfrm>
          <a:prstGeom prst="rect">
            <a:avLst/>
          </a:prstGeom>
          <a:noFill/>
        </p:spPr>
        <p:txBody>
          <a:bodyPr wrap="square" rtlCol="0">
            <a:spAutoFit/>
          </a:bodyPr>
          <a:lstStyle/>
          <a:p>
            <a:r>
              <a:rPr lang="en-GB" dirty="0" smtClean="0"/>
              <a:t>-‘Great music choice and product placement’</a:t>
            </a:r>
            <a:endParaRPr lang="en-GB" dirty="0"/>
          </a:p>
        </p:txBody>
      </p:sp>
      <p:sp>
        <p:nvSpPr>
          <p:cNvPr id="7" name="TextBox 6"/>
          <p:cNvSpPr txBox="1"/>
          <p:nvPr/>
        </p:nvSpPr>
        <p:spPr>
          <a:xfrm>
            <a:off x="3613330" y="3545574"/>
            <a:ext cx="4643998" cy="369332"/>
          </a:xfrm>
          <a:prstGeom prst="rect">
            <a:avLst/>
          </a:prstGeom>
          <a:noFill/>
        </p:spPr>
        <p:txBody>
          <a:bodyPr wrap="square" rtlCol="0">
            <a:spAutoFit/>
          </a:bodyPr>
          <a:lstStyle/>
          <a:p>
            <a:r>
              <a:rPr lang="en-GB" dirty="0" smtClean="0"/>
              <a:t>-‘Tighter editing’ (referring to our first cut)</a:t>
            </a:r>
            <a:endParaRPr lang="en-GB" dirty="0"/>
          </a:p>
        </p:txBody>
      </p:sp>
      <p:sp>
        <p:nvSpPr>
          <p:cNvPr id="9" name="TextBox 8"/>
          <p:cNvSpPr txBox="1"/>
          <p:nvPr/>
        </p:nvSpPr>
        <p:spPr>
          <a:xfrm>
            <a:off x="2765273" y="5384071"/>
            <a:ext cx="4359058" cy="646331"/>
          </a:xfrm>
          <a:prstGeom prst="rect">
            <a:avLst/>
          </a:prstGeom>
          <a:noFill/>
        </p:spPr>
        <p:txBody>
          <a:bodyPr wrap="square" rtlCol="0">
            <a:spAutoFit/>
          </a:bodyPr>
          <a:lstStyle/>
          <a:p>
            <a:r>
              <a:rPr lang="en-GB" dirty="0" smtClean="0"/>
              <a:t>-‘Enjoyable, didn’t know what WD-40 did until now’</a:t>
            </a:r>
            <a:endParaRPr lang="en-GB" dirty="0"/>
          </a:p>
        </p:txBody>
      </p:sp>
      <p:sp>
        <p:nvSpPr>
          <p:cNvPr id="10" name="TextBox 9"/>
          <p:cNvSpPr txBox="1"/>
          <p:nvPr/>
        </p:nvSpPr>
        <p:spPr>
          <a:xfrm>
            <a:off x="9023121" y="3498623"/>
            <a:ext cx="2830882" cy="646331"/>
          </a:xfrm>
          <a:prstGeom prst="rect">
            <a:avLst/>
          </a:prstGeom>
          <a:noFill/>
        </p:spPr>
        <p:txBody>
          <a:bodyPr wrap="square" rtlCol="0">
            <a:spAutoFit/>
          </a:bodyPr>
          <a:lstStyle/>
          <a:p>
            <a:r>
              <a:rPr lang="en-GB" dirty="0" smtClean="0"/>
              <a:t>-‘I like the use of the wall for the last shot’</a:t>
            </a:r>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449" y="4534477"/>
            <a:ext cx="4275551" cy="2345521"/>
          </a:xfrm>
          <a:prstGeom prst="rect">
            <a:avLst/>
          </a:prstGeom>
        </p:spPr>
      </p:pic>
    </p:spTree>
    <p:extLst>
      <p:ext uri="{BB962C8B-B14F-4D97-AF65-F5344CB8AC3E}">
        <p14:creationId xmlns:p14="http://schemas.microsoft.com/office/powerpoint/2010/main" val="349328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lstStyle/>
          <a:p>
            <a:r>
              <a:rPr lang="en-GB" dirty="0"/>
              <a:t> </a:t>
            </a:r>
            <a:r>
              <a:rPr lang="en-GB" dirty="0" smtClean="0"/>
              <a:t>Filming in the Bathroom: We had problems filming in the bathroom because there wasn’t a lot of room and Dan had to stand in the bath tub. Instead of setting up a tripod Dan held the camera still.</a:t>
            </a:r>
          </a:p>
          <a:p>
            <a:r>
              <a:rPr lang="en-GB" dirty="0" smtClean="0"/>
              <a:t>Moving the cans: It got quite vigorous moving the cans to each room, but we had a box to easily move the cans up and down stairs.</a:t>
            </a:r>
          </a:p>
          <a:p>
            <a:r>
              <a:rPr lang="en-GB" dirty="0" smtClean="0"/>
              <a:t>The lighting became a problem on some shoots, this was easily solved by opening or closing curtains.</a:t>
            </a:r>
          </a:p>
          <a:p>
            <a:pPr marL="0" indent="0">
              <a:buNone/>
            </a:pPr>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094" y="4598436"/>
            <a:ext cx="3945202" cy="21994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890" y="4970229"/>
            <a:ext cx="2886700" cy="1599636"/>
          </a:xfrm>
          <a:prstGeom prst="rect">
            <a:avLst/>
          </a:prstGeom>
        </p:spPr>
      </p:pic>
      <p:pic>
        <p:nvPicPr>
          <p:cNvPr id="6" name="Picture 5"/>
          <p:cNvPicPr>
            <a:picLocks noChangeAspect="1"/>
          </p:cNvPicPr>
          <p:nvPr/>
        </p:nvPicPr>
        <p:blipFill>
          <a:blip r:embed="rId4"/>
          <a:stretch>
            <a:fillRect/>
          </a:stretch>
        </p:blipFill>
        <p:spPr>
          <a:xfrm>
            <a:off x="10196186" y="5340848"/>
            <a:ext cx="1950889" cy="1457070"/>
          </a:xfrm>
          <a:prstGeom prst="rect">
            <a:avLst/>
          </a:prstGeom>
        </p:spPr>
      </p:pic>
    </p:spTree>
    <p:extLst>
      <p:ext uri="{BB962C8B-B14F-4D97-AF65-F5344CB8AC3E}">
        <p14:creationId xmlns:p14="http://schemas.microsoft.com/office/powerpoint/2010/main" val="177724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cont.</a:t>
            </a:r>
            <a:endParaRPr lang="en-GB" dirty="0"/>
          </a:p>
        </p:txBody>
      </p:sp>
      <p:sp>
        <p:nvSpPr>
          <p:cNvPr id="3" name="Content Placeholder 2"/>
          <p:cNvSpPr>
            <a:spLocks noGrp="1"/>
          </p:cNvSpPr>
          <p:nvPr>
            <p:ph idx="1"/>
          </p:nvPr>
        </p:nvSpPr>
        <p:spPr/>
        <p:txBody>
          <a:bodyPr/>
          <a:lstStyle/>
          <a:p>
            <a:pPr marL="0" indent="0">
              <a:buNone/>
            </a:pPr>
            <a:r>
              <a:rPr lang="en-GB" dirty="0" smtClean="0"/>
              <a:t>Another can related challenge was the placing of cans. We wanted to make sure there was a equal line between a disorganized mess, and not spreading the cans too sparsely as we only had around 14 cans which in some wider shots still wasn’t quite enough.</a:t>
            </a:r>
            <a:endParaRPr lang="en-GB" dirty="0"/>
          </a:p>
        </p:txBody>
      </p:sp>
      <p:pic>
        <p:nvPicPr>
          <p:cNvPr id="4" name="Picture 3"/>
          <p:cNvPicPr>
            <a:picLocks noChangeAspect="1"/>
          </p:cNvPicPr>
          <p:nvPr/>
        </p:nvPicPr>
        <p:blipFill>
          <a:blip r:embed="rId2"/>
          <a:stretch>
            <a:fillRect/>
          </a:stretch>
        </p:blipFill>
        <p:spPr>
          <a:xfrm>
            <a:off x="1087012" y="4000502"/>
            <a:ext cx="4041998" cy="2176461"/>
          </a:xfrm>
          <a:prstGeom prst="rect">
            <a:avLst/>
          </a:prstGeom>
        </p:spPr>
      </p:pic>
      <p:pic>
        <p:nvPicPr>
          <p:cNvPr id="5" name="Picture 4"/>
          <p:cNvPicPr>
            <a:picLocks noChangeAspect="1"/>
          </p:cNvPicPr>
          <p:nvPr/>
        </p:nvPicPr>
        <p:blipFill>
          <a:blip r:embed="rId3"/>
          <a:stretch>
            <a:fillRect/>
          </a:stretch>
        </p:blipFill>
        <p:spPr>
          <a:xfrm>
            <a:off x="10101626" y="5400930"/>
            <a:ext cx="1950889" cy="1457070"/>
          </a:xfrm>
          <a:prstGeom prst="rect">
            <a:avLst/>
          </a:prstGeom>
        </p:spPr>
      </p:pic>
    </p:spTree>
    <p:extLst>
      <p:ext uri="{BB962C8B-B14F-4D97-AF65-F5344CB8AC3E}">
        <p14:creationId xmlns:p14="http://schemas.microsoft.com/office/powerpoint/2010/main" val="201694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231</TotalTime>
  <Words>754</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WD-40 ADVERT</vt:lpstr>
      <vt:lpstr>Initial Idea</vt:lpstr>
      <vt:lpstr>Our idea</vt:lpstr>
      <vt:lpstr>Development</vt:lpstr>
      <vt:lpstr>Development</vt:lpstr>
      <vt:lpstr>Development</vt:lpstr>
      <vt:lpstr>Feedback</vt:lpstr>
      <vt:lpstr>Challenges</vt:lpstr>
      <vt:lpstr>Challenges cont.</vt:lpstr>
      <vt:lpstr>Evaluation</vt:lpstr>
      <vt:lpstr>Final Video</vt:lpstr>
      <vt:lpstr>Final Video</vt:lpstr>
    </vt:vector>
  </TitlesOfParts>
  <Company>Wiltshire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WD-40 ADVERT</dc:title>
  <dc:creator>2066275</dc:creator>
  <cp:lastModifiedBy>2066275</cp:lastModifiedBy>
  <cp:revision>26</cp:revision>
  <dcterms:created xsi:type="dcterms:W3CDTF">2013-12-11T11:58:47Z</dcterms:created>
  <dcterms:modified xsi:type="dcterms:W3CDTF">2013-12-18T09:22:59Z</dcterms:modified>
</cp:coreProperties>
</file>